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3" r:id="rId4"/>
    <p:sldId id="273" r:id="rId5"/>
    <p:sldId id="279" r:id="rId6"/>
    <p:sldId id="274" r:id="rId7"/>
    <p:sldId id="278" r:id="rId8"/>
    <p:sldId id="280" r:id="rId9"/>
    <p:sldId id="276" r:id="rId10"/>
    <p:sldId id="281" r:id="rId11"/>
    <p:sldId id="27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D99B"/>
    <a:srgbClr val="FFFFFF"/>
    <a:srgbClr val="F8B500"/>
    <a:srgbClr val="FFF2CC"/>
    <a:srgbClr val="FAA6A6"/>
    <a:srgbClr val="E56D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8" autoAdjust="0"/>
    <p:restoredTop sz="92890"/>
  </p:normalViewPr>
  <p:slideViewPr>
    <p:cSldViewPr snapToGrid="0" snapToObjects="1">
      <p:cViewPr varScale="1">
        <p:scale>
          <a:sx n="80" d="100"/>
          <a:sy n="80" d="100"/>
        </p:scale>
        <p:origin x="950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5.jp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A6A6F-4B07-CB4D-81AF-4B57D711D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EC3F50-BF1C-2D40-86FF-A3021CB350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84F4B-5E72-3344-B7FD-082C4A56C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0C157-0E01-ED47-99A4-74BF5114B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20C63-F61D-6345-9434-2804D722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222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50EB8-6690-2B48-BE78-112D8BCFF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E804D9-0754-8048-8598-4A377A7E50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F6634-6D6B-BE4E-9867-87B6600B3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FB9CE-9136-024F-B4C7-44EF30A36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D31B8-C17C-2245-A652-D295ABD5E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06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4165C4-F7AB-E342-AF33-FF746C07CC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198C96-3DB1-B74E-8205-91ADB14D94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4CD0D-B91A-1542-B346-0DB05C1EE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8CDA7-8112-D44A-9828-98279496D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69BD3-63D8-0445-AA94-17FEF3708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805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364F6-7A34-1643-94B7-33BF62055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13539-D058-B945-913F-F198DDA2D1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5948E-B2F5-734C-8F1F-DCA7361799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AB6B3B-F984-BD4E-B65F-59DC16AC5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FBDFD-DCA4-0440-B7C6-AC476392C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976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19895-3CE0-FF4F-AA14-3C2CFCCAA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7B441F-6DCB-DD41-85B2-71E725812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871637-C62F-AF4A-93D4-BF1B0D171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7B66B-4E6E-DF48-A59D-CA8B9B369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09A2A-D372-1646-853C-A77A5CAB3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33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B74BF-817D-BB4F-B5CB-5880EB7B2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71E02-3FFA-5340-8403-78292972E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4CFDB-19D4-DD48-A371-0C115805FA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4F1AD2-D52B-2346-8B32-61B4059AE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96266-652E-6E41-873E-1DBE3D21C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6BECA4-3D3B-AD47-A4EC-C3070ED4A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286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DCB35-3572-904B-9E6B-39EFBEABC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D233C0-6D6E-CA40-87F0-9BAAF46C7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4E8D2A-3882-7F4D-88CD-121D11954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12AF59-29D6-EB4C-8360-454DD39999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05B055-CACB-5741-9D25-D4DCED95B5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75E6E2-C5AF-9940-8E47-D8EBB334E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94D2DA-9AA4-0E46-92F7-770DD2BAE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70BF89-B9D5-1B49-957B-784BB0779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638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C8C7B-4848-B540-9C76-7A599F01A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178F1-16B9-E746-BBE7-BAC7DE8E9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FEF38-1643-C042-80A6-C8F5E5331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EB572A-B44B-E64A-9A31-38F6F4958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643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418BB7-46E5-0640-AB3B-524A01B97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AFB13B-A9A1-8449-BF56-6171457DF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066478-1090-0748-B571-53D9051A4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67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1430A-4EE1-1F42-86B5-E2D81076C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44398-A5BF-A34F-9B3F-A6B0015FC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084985-4E08-9241-B3B0-33D371812B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F306E8-3602-5941-867E-E69BD22BF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9F6F5D-3734-254A-95BB-E0644393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CAE0DA-708B-8945-864D-A73664813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6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D80F2-66B0-DE42-9E4C-6CE168A27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A790FA-2944-6446-BDD3-B6939029ED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39F2D4-2524-AD4A-B64A-AC47AB8AD2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345A42-C7D7-2245-8CC2-99DF7C14D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07DDD3-E9BD-A244-A4B4-908F3E3C8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F9DC02-F817-5542-A277-078EACFD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49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601AF3-57EC-DD4F-9BC0-35BE42C5B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15ED5-08B9-D14F-80D4-1E909FCF7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605A3-6EE0-4643-8282-47EDF9FD4C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BFA484-6411-D847-BAB5-017CF9BEFD10}" type="datetimeFigureOut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083EF-8281-874A-BF7B-0B6DE6375D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3B784-4B34-FB4A-9314-7DDB325CB1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F5EA5-DB2A-804D-9A6F-9EA1D8000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628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F432B0C-C75B-0D44-B98D-4E875DC92B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61925" y="-742949"/>
            <a:ext cx="12477750" cy="8318500"/>
          </a:xfrm>
          <a:prstGeom prst="rect">
            <a:avLst/>
          </a:prstGeom>
        </p:spPr>
      </p:pic>
      <p:sp>
        <p:nvSpPr>
          <p:cNvPr id="10" name="文本框 18">
            <a:extLst>
              <a:ext uri="{FF2B5EF4-FFF2-40B4-BE49-F238E27FC236}">
                <a16:creationId xmlns:a16="http://schemas.microsoft.com/office/drawing/2014/main" id="{60787B86-A5A8-FB4C-8AA0-28A01DD06967}"/>
              </a:ext>
            </a:extLst>
          </p:cNvPr>
          <p:cNvSpPr txBox="1"/>
          <p:nvPr/>
        </p:nvSpPr>
        <p:spPr>
          <a:xfrm>
            <a:off x="2639695" y="2909570"/>
            <a:ext cx="69132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07-Machine-Data</a:t>
            </a:r>
          </a:p>
        </p:txBody>
      </p:sp>
      <p:sp>
        <p:nvSpPr>
          <p:cNvPr id="11" name="文本框 1">
            <a:extLst>
              <a:ext uri="{FF2B5EF4-FFF2-40B4-BE49-F238E27FC236}">
                <a16:creationId xmlns:a16="http://schemas.microsoft.com/office/drawing/2014/main" id="{DEC330F7-EE60-074A-8B28-22617270C307}"/>
              </a:ext>
            </a:extLst>
          </p:cNvPr>
          <p:cNvSpPr txBox="1"/>
          <p:nvPr/>
        </p:nvSpPr>
        <p:spPr>
          <a:xfrm>
            <a:off x="3283667" y="5305445"/>
            <a:ext cx="57721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信息科学技术学院</a:t>
            </a:r>
            <a:r>
              <a:rPr lang="en-US" altLang="zh-CN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    1900013030    </a:t>
            </a:r>
            <a:r>
              <a:rPr lang="zh-CN" altLang="en-US" sz="2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牛贤</a:t>
            </a:r>
          </a:p>
        </p:txBody>
      </p:sp>
      <p:sp>
        <p:nvSpPr>
          <p:cNvPr id="19" name="L-Shape 18">
            <a:extLst>
              <a:ext uri="{FF2B5EF4-FFF2-40B4-BE49-F238E27FC236}">
                <a16:creationId xmlns:a16="http://schemas.microsoft.com/office/drawing/2014/main" id="{108736DA-750E-DC4A-83AB-C7A28844BA4C}"/>
              </a:ext>
            </a:extLst>
          </p:cNvPr>
          <p:cNvSpPr/>
          <p:nvPr/>
        </p:nvSpPr>
        <p:spPr>
          <a:xfrm flipV="1">
            <a:off x="2591946" y="1910873"/>
            <a:ext cx="994246" cy="998697"/>
          </a:xfrm>
          <a:prstGeom prst="corner">
            <a:avLst>
              <a:gd name="adj1" fmla="val 7291"/>
              <a:gd name="adj2" fmla="val 791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E2B06FEF-B10B-064F-AA76-FD8A4B1B5662}"/>
              </a:ext>
            </a:extLst>
          </p:cNvPr>
          <p:cNvSpPr/>
          <p:nvPr/>
        </p:nvSpPr>
        <p:spPr>
          <a:xfrm flipH="1">
            <a:off x="8558694" y="3832900"/>
            <a:ext cx="994246" cy="998697"/>
          </a:xfrm>
          <a:prstGeom prst="corner">
            <a:avLst>
              <a:gd name="adj1" fmla="val 7291"/>
              <a:gd name="adj2" fmla="val 791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图片 31" descr="标志与中英文校名组合规范_左右（反白，在深色背景下使用）.png">
            <a:extLst>
              <a:ext uri="{FF2B5EF4-FFF2-40B4-BE49-F238E27FC236}">
                <a16:creationId xmlns:a16="http://schemas.microsoft.com/office/drawing/2014/main" id="{99136B1A-7AC4-7E42-8C4C-5148C3DE179F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0443411" y="6296118"/>
            <a:ext cx="1592679" cy="44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855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>
            <a:extLst>
              <a:ext uri="{FF2B5EF4-FFF2-40B4-BE49-F238E27FC236}">
                <a16:creationId xmlns:a16="http://schemas.microsoft.com/office/drawing/2014/main" id="{C2CEBB07-C4E8-2A4B-9845-810C0B7A4BA1}"/>
              </a:ext>
            </a:extLst>
          </p:cNvPr>
          <p:cNvSpPr/>
          <p:nvPr/>
        </p:nvSpPr>
        <p:spPr>
          <a:xfrm>
            <a:off x="0" y="357807"/>
            <a:ext cx="2266122" cy="795131"/>
          </a:xfrm>
          <a:prstGeom prst="homePlate">
            <a:avLst>
              <a:gd name="adj" fmla="val 88182"/>
            </a:avLst>
          </a:prstGeom>
          <a:solidFill>
            <a:srgbClr val="F8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02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5" descr="C:\Users\ADMINI~1\AppData\Local\Temp\360zip$Temp\360$4\标志_红色.png">
            <a:extLst>
              <a:ext uri="{FF2B5EF4-FFF2-40B4-BE49-F238E27FC236}">
                <a16:creationId xmlns:a16="http://schemas.microsoft.com/office/drawing/2014/main" id="{F18AA1DF-6983-7742-A6BA-568632E54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7226" y="5982490"/>
            <a:ext cx="653020" cy="65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DBBBBF-8E23-45BC-A0D6-CAA95BB8374D}"/>
              </a:ext>
            </a:extLst>
          </p:cNvPr>
          <p:cNvSpPr txBox="1"/>
          <p:nvPr/>
        </p:nvSpPr>
        <p:spPr>
          <a:xfrm>
            <a:off x="2266122" y="493762"/>
            <a:ext cx="7867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数据对齐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3664C6-68A9-4521-91C6-9CCA63703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00" y="1286240"/>
            <a:ext cx="10573126" cy="4897292"/>
          </a:xfrm>
          <a:prstGeom prst="rect">
            <a:avLst/>
          </a:prstGeom>
          <a:ln>
            <a:noFill/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0FCA6DE-1140-4DAE-852B-9E2CC47A7F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001" y="1286240"/>
            <a:ext cx="6568225" cy="132652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A6CB7967-D1B3-456D-A801-5693E9B67F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9001" y="2860758"/>
            <a:ext cx="6516710" cy="138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842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>
            <a:extLst>
              <a:ext uri="{FF2B5EF4-FFF2-40B4-BE49-F238E27FC236}">
                <a16:creationId xmlns:a16="http://schemas.microsoft.com/office/drawing/2014/main" id="{C2CEBB07-C4E8-2A4B-9845-810C0B7A4BA1}"/>
              </a:ext>
            </a:extLst>
          </p:cNvPr>
          <p:cNvSpPr/>
          <p:nvPr/>
        </p:nvSpPr>
        <p:spPr>
          <a:xfrm>
            <a:off x="0" y="357807"/>
            <a:ext cx="2266122" cy="795131"/>
          </a:xfrm>
          <a:prstGeom prst="homePlate">
            <a:avLst>
              <a:gd name="adj" fmla="val 88182"/>
            </a:avLst>
          </a:prstGeom>
          <a:solidFill>
            <a:srgbClr val="F8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03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5" descr="C:\Users\ADMINI~1\AppData\Local\Temp\360zip$Temp\360$4\标志_红色.png">
            <a:extLst>
              <a:ext uri="{FF2B5EF4-FFF2-40B4-BE49-F238E27FC236}">
                <a16:creationId xmlns:a16="http://schemas.microsoft.com/office/drawing/2014/main" id="{F18AA1DF-6983-7742-A6BA-568632E54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7226" y="5966890"/>
            <a:ext cx="653020" cy="65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DBBBBF-8E23-45BC-A0D6-CAA95BB8374D}"/>
              </a:ext>
            </a:extLst>
          </p:cNvPr>
          <p:cNvSpPr txBox="1"/>
          <p:nvPr/>
        </p:nvSpPr>
        <p:spPr>
          <a:xfrm>
            <a:off x="2266122" y="493762"/>
            <a:ext cx="7867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浮点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C59C6EF-41D5-4B27-B8F5-5D35488A4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431" y="493762"/>
            <a:ext cx="5239184" cy="59866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DECDDA2-C2C4-4874-AEBC-0917EBE9B378}"/>
              </a:ext>
            </a:extLst>
          </p:cNvPr>
          <p:cNvSpPr txBox="1"/>
          <p:nvPr/>
        </p:nvSpPr>
        <p:spPr>
          <a:xfrm>
            <a:off x="321754" y="1215864"/>
            <a:ext cx="523918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浮点数会被放在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%xmm0, %xmm1,…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等寄存器中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浮点数的函数返回值被放在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%xmm0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当中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所有的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XMM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寄存器都是调用者保存寄存器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浮点与整型分别使用自己的寄存器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XMM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XMM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寄存器之间的指令和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XMM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与内存之间的指令有一定差异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浮点比较指令设置三个条件码：零标志位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ZF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，进位标志位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CF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，奇偶标志位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PF</a:t>
            </a: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寄存器通过自身异或获取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，而其他常数需要实现生成放在内存中再调用</a:t>
            </a:r>
          </a:p>
        </p:txBody>
      </p:sp>
    </p:spTree>
    <p:extLst>
      <p:ext uri="{BB962C8B-B14F-4D97-AF65-F5344CB8AC3E}">
        <p14:creationId xmlns:p14="http://schemas.microsoft.com/office/powerpoint/2010/main" val="699756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534D483-10AC-4640-A894-EFB73E26DE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039" b="1597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F1E459B-8924-944B-8D58-BFCF5D1AA98B}"/>
              </a:ext>
            </a:extLst>
          </p:cNvPr>
          <p:cNvSpPr>
            <a:spLocks noChangeAspect="1"/>
          </p:cNvSpPr>
          <p:nvPr/>
        </p:nvSpPr>
        <p:spPr>
          <a:xfrm>
            <a:off x="4923533" y="2705623"/>
            <a:ext cx="7077206" cy="3820438"/>
          </a:xfrm>
          <a:prstGeom prst="round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5000"/>
              </a:lnSpc>
            </a:pPr>
            <a:r>
              <a:rPr lang="zh-CN" altLang="en-US" sz="50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   谢谢聆听！</a:t>
            </a:r>
            <a:endParaRPr lang="en-US" sz="2400" dirty="0">
              <a:solidFill>
                <a:schemeClr val="tx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5DE00D1-177C-3049-9581-F28D27696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3330" y="5746707"/>
            <a:ext cx="2257611" cy="63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296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36A0BE-FB73-B44E-82B1-9E19EF09ADA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sp>
        <p:nvSpPr>
          <p:cNvPr id="4" name="Manual Input 3">
            <a:extLst>
              <a:ext uri="{FF2B5EF4-FFF2-40B4-BE49-F238E27FC236}">
                <a16:creationId xmlns:a16="http://schemas.microsoft.com/office/drawing/2014/main" id="{AE6F3670-CA6D-FE4F-AE4D-239731E6A22E}"/>
              </a:ext>
            </a:extLst>
          </p:cNvPr>
          <p:cNvSpPr/>
          <p:nvPr/>
        </p:nvSpPr>
        <p:spPr>
          <a:xfrm flipH="1">
            <a:off x="7048499" y="2743200"/>
            <a:ext cx="5143500" cy="4114799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43 w 10000"/>
              <a:gd name="connsiteY0" fmla="*/ 4783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43 w 10000"/>
              <a:gd name="connsiteY4" fmla="*/ 4783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43" y="4783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cubicBezTo>
                  <a:pt x="14" y="8261"/>
                  <a:pt x="29" y="6522"/>
                  <a:pt x="43" y="4783"/>
                </a:cubicBezTo>
                <a:close/>
              </a:path>
            </a:pathLst>
          </a:custGeom>
          <a:solidFill>
            <a:srgbClr val="F8B500">
              <a:alpha val="80000"/>
            </a:srgbClr>
          </a:solidFill>
          <a:ln>
            <a:solidFill>
              <a:srgbClr val="F8B500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 descr="C:\Users\ADMINI~1\AppData\Local\Temp\360zip$Temp\360$0\标志与中英文校名组合规范_左右.png">
            <a:extLst>
              <a:ext uri="{FF2B5EF4-FFF2-40B4-BE49-F238E27FC236}">
                <a16:creationId xmlns:a16="http://schemas.microsoft.com/office/drawing/2014/main" id="{61F856FE-E983-D34E-A32C-EB1401DD4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3740" y="6117197"/>
            <a:ext cx="1753018" cy="49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7DF3C86-1381-6540-ACC7-30B2C6133058}"/>
              </a:ext>
            </a:extLst>
          </p:cNvPr>
          <p:cNvSpPr txBox="1"/>
          <p:nvPr/>
        </p:nvSpPr>
        <p:spPr>
          <a:xfrm>
            <a:off x="7238070" y="3692603"/>
            <a:ext cx="54227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目录</a:t>
            </a:r>
            <a:endParaRPr lang="en-US" altLang="zh-CN" sz="72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  <a:p>
            <a:r>
              <a:rPr lang="en-US" altLang="zh-CN" sz="6600" b="1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7" name="椭圆 165">
            <a:extLst>
              <a:ext uri="{FF2B5EF4-FFF2-40B4-BE49-F238E27FC236}">
                <a16:creationId xmlns:a16="http://schemas.microsoft.com/office/drawing/2014/main" id="{90BEFB79-2891-194D-8539-41C44A901B9D}"/>
              </a:ext>
            </a:extLst>
          </p:cNvPr>
          <p:cNvSpPr>
            <a:spLocks noChangeAspect="1"/>
          </p:cNvSpPr>
          <p:nvPr/>
        </p:nvSpPr>
        <p:spPr>
          <a:xfrm>
            <a:off x="817535" y="1484595"/>
            <a:ext cx="1118923" cy="1111587"/>
          </a:xfrm>
          <a:prstGeom prst="ellipse">
            <a:avLst/>
          </a:prstGeom>
          <a:solidFill>
            <a:srgbClr val="F8B500"/>
          </a:solidFill>
          <a:ln>
            <a:solidFill>
              <a:srgbClr val="F8B500"/>
            </a:solidFill>
          </a:ln>
          <a:effectLst>
            <a:outerShdw blurRad="76200" dist="38100" dir="5400000" sx="99000" sy="99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altLang="zh-CN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en-US" altLang="zh-CN" sz="1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457200"/>
            <a:r>
              <a:rPr lang="en-US" alt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15">
            <a:extLst>
              <a:ext uri="{FF2B5EF4-FFF2-40B4-BE49-F238E27FC236}">
                <a16:creationId xmlns:a16="http://schemas.microsoft.com/office/drawing/2014/main" id="{40BC7AB3-55C3-4541-AE28-198EBA0880BB}"/>
              </a:ext>
            </a:extLst>
          </p:cNvPr>
          <p:cNvSpPr txBox="1"/>
          <p:nvPr/>
        </p:nvSpPr>
        <p:spPr>
          <a:xfrm>
            <a:off x="2104655" y="1840333"/>
            <a:ext cx="4943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造字工房尚黑（非商用）常规体" charset="-122"/>
                <a:ea typeface="造字工房尚黑（非商用）常规体" charset="-122"/>
                <a:sym typeface="+mn-ea"/>
              </a:rPr>
              <a:t>数组分配和访问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9" name="椭圆 165">
            <a:extLst>
              <a:ext uri="{FF2B5EF4-FFF2-40B4-BE49-F238E27FC236}">
                <a16:creationId xmlns:a16="http://schemas.microsoft.com/office/drawing/2014/main" id="{15E6663D-EBFB-5449-8C0F-CD186FFC22C8}"/>
              </a:ext>
            </a:extLst>
          </p:cNvPr>
          <p:cNvSpPr>
            <a:spLocks noChangeAspect="1"/>
          </p:cNvSpPr>
          <p:nvPr/>
        </p:nvSpPr>
        <p:spPr>
          <a:xfrm>
            <a:off x="817535" y="2971886"/>
            <a:ext cx="1118923" cy="1111587"/>
          </a:xfrm>
          <a:prstGeom prst="ellipse">
            <a:avLst/>
          </a:prstGeom>
          <a:solidFill>
            <a:srgbClr val="F8B500"/>
          </a:solidFill>
          <a:ln>
            <a:solidFill>
              <a:srgbClr val="F8B500"/>
            </a:solidFill>
          </a:ln>
          <a:effectLst>
            <a:outerShdw blurRad="76200" dist="38100" dir="5400000" sx="99000" sy="99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altLang="zh-CN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en-US" altLang="zh-CN" sz="1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457200"/>
            <a:r>
              <a:rPr lang="en-US" alt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15">
            <a:extLst>
              <a:ext uri="{FF2B5EF4-FFF2-40B4-BE49-F238E27FC236}">
                <a16:creationId xmlns:a16="http://schemas.microsoft.com/office/drawing/2014/main" id="{7B8349BF-8951-3B4F-9234-62C174D917CE}"/>
              </a:ext>
            </a:extLst>
          </p:cNvPr>
          <p:cNvSpPr txBox="1"/>
          <p:nvPr/>
        </p:nvSpPr>
        <p:spPr>
          <a:xfrm>
            <a:off x="2104654" y="3327624"/>
            <a:ext cx="4943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造字工房尚黑（非商用）常规体" charset="-122"/>
                <a:ea typeface="造字工房尚黑（非商用）常规体" charset="-122"/>
                <a:sym typeface="+mn-ea"/>
              </a:rPr>
              <a:t>结构与数据对齐</a:t>
            </a:r>
          </a:p>
        </p:txBody>
      </p:sp>
      <p:sp>
        <p:nvSpPr>
          <p:cNvPr id="11" name="椭圆 165">
            <a:extLst>
              <a:ext uri="{FF2B5EF4-FFF2-40B4-BE49-F238E27FC236}">
                <a16:creationId xmlns:a16="http://schemas.microsoft.com/office/drawing/2014/main" id="{444639ED-534B-B24A-B1A4-996D8FCBAF08}"/>
              </a:ext>
            </a:extLst>
          </p:cNvPr>
          <p:cNvSpPr>
            <a:spLocks noChangeAspect="1"/>
          </p:cNvSpPr>
          <p:nvPr/>
        </p:nvSpPr>
        <p:spPr>
          <a:xfrm>
            <a:off x="817535" y="4459177"/>
            <a:ext cx="1118923" cy="1111587"/>
          </a:xfrm>
          <a:prstGeom prst="ellipse">
            <a:avLst/>
          </a:prstGeom>
          <a:solidFill>
            <a:srgbClr val="F8B500"/>
          </a:solidFill>
          <a:ln>
            <a:solidFill>
              <a:srgbClr val="F8B500"/>
            </a:solidFill>
          </a:ln>
          <a:effectLst>
            <a:outerShdw blurRad="76200" dist="38100" dir="5400000" sx="99000" sy="99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altLang="zh-CN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lang="en-US" altLang="zh-CN" sz="18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457200"/>
            <a:r>
              <a:rPr lang="en-US" alt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20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5">
            <a:extLst>
              <a:ext uri="{FF2B5EF4-FFF2-40B4-BE49-F238E27FC236}">
                <a16:creationId xmlns:a16="http://schemas.microsoft.com/office/drawing/2014/main" id="{00CB14BD-2321-9D45-832E-09407B0E8426}"/>
              </a:ext>
            </a:extLst>
          </p:cNvPr>
          <p:cNvSpPr txBox="1"/>
          <p:nvPr/>
        </p:nvSpPr>
        <p:spPr>
          <a:xfrm>
            <a:off x="2104653" y="4814915"/>
            <a:ext cx="49438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造字工房尚黑（非商用）常规体" charset="-122"/>
                <a:ea typeface="造字工房尚黑（非商用）常规体" charset="-122"/>
                <a:sym typeface="+mn-ea"/>
              </a:rPr>
              <a:t>浮点</a:t>
            </a:r>
          </a:p>
        </p:txBody>
      </p:sp>
    </p:spTree>
    <p:extLst>
      <p:ext uri="{BB962C8B-B14F-4D97-AF65-F5344CB8AC3E}">
        <p14:creationId xmlns:p14="http://schemas.microsoft.com/office/powerpoint/2010/main" val="1917774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>
            <a:extLst>
              <a:ext uri="{FF2B5EF4-FFF2-40B4-BE49-F238E27FC236}">
                <a16:creationId xmlns:a16="http://schemas.microsoft.com/office/drawing/2014/main" id="{C2CEBB07-C4E8-2A4B-9845-810C0B7A4BA1}"/>
              </a:ext>
            </a:extLst>
          </p:cNvPr>
          <p:cNvSpPr/>
          <p:nvPr/>
        </p:nvSpPr>
        <p:spPr>
          <a:xfrm>
            <a:off x="0" y="357807"/>
            <a:ext cx="2266122" cy="795131"/>
          </a:xfrm>
          <a:prstGeom prst="homePlate">
            <a:avLst>
              <a:gd name="adj" fmla="val 88182"/>
            </a:avLst>
          </a:prstGeom>
          <a:solidFill>
            <a:srgbClr val="F8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5" descr="C:\Users\ADMINI~1\AppData\Local\Temp\360zip$Temp\360$4\标志_红色.png">
            <a:extLst>
              <a:ext uri="{FF2B5EF4-FFF2-40B4-BE49-F238E27FC236}">
                <a16:creationId xmlns:a16="http://schemas.microsoft.com/office/drawing/2014/main" id="{F18AA1DF-6983-7742-A6BA-568632E54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7226" y="5982490"/>
            <a:ext cx="653020" cy="65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DBBBBF-8E23-45BC-A0D6-CAA95BB8374D}"/>
              </a:ext>
            </a:extLst>
          </p:cNvPr>
          <p:cNvSpPr txBox="1"/>
          <p:nvPr/>
        </p:nvSpPr>
        <p:spPr>
          <a:xfrm>
            <a:off x="2266122" y="493762"/>
            <a:ext cx="7867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一维数组的声明与指针运算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D22D816-9184-41DC-A5D1-29B8932799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060" y="3429000"/>
            <a:ext cx="9974821" cy="2738521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A7200E9-43AD-4B02-8412-7F7164FCABB4}"/>
              </a:ext>
            </a:extLst>
          </p:cNvPr>
          <p:cNvSpPr txBox="1"/>
          <p:nvPr/>
        </p:nvSpPr>
        <p:spPr>
          <a:xfrm>
            <a:off x="1108589" y="1378089"/>
            <a:ext cx="99748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数组声明：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 A[N]</a:t>
            </a:r>
          </a:p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数据类型为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，起始地址为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,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长度为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N*L,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个元素所在位置为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+ L *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F3BC61F-1953-4BF4-BE53-50A6612176CA}"/>
              </a:ext>
            </a:extLst>
          </p:cNvPr>
          <p:cNvSpPr txBox="1"/>
          <p:nvPr/>
        </p:nvSpPr>
        <p:spPr>
          <a:xfrm>
            <a:off x="1108589" y="2231300"/>
            <a:ext cx="99748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指针运算：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A +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= address +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* L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LEA</a:t>
            </a: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	   &amp;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表示该地址的一个指针，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*/[]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表示该地址处的值，相互作用可以抵消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5329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>
            <a:extLst>
              <a:ext uri="{FF2B5EF4-FFF2-40B4-BE49-F238E27FC236}">
                <a16:creationId xmlns:a16="http://schemas.microsoft.com/office/drawing/2014/main" id="{C2CEBB07-C4E8-2A4B-9845-810C0B7A4BA1}"/>
              </a:ext>
            </a:extLst>
          </p:cNvPr>
          <p:cNvSpPr/>
          <p:nvPr/>
        </p:nvSpPr>
        <p:spPr>
          <a:xfrm>
            <a:off x="0" y="357807"/>
            <a:ext cx="2266122" cy="795131"/>
          </a:xfrm>
          <a:prstGeom prst="homePlate">
            <a:avLst>
              <a:gd name="adj" fmla="val 88182"/>
            </a:avLst>
          </a:prstGeom>
          <a:solidFill>
            <a:srgbClr val="F8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5" descr="C:\Users\ADMINI~1\AppData\Local\Temp\360zip$Temp\360$4\标志_红色.png">
            <a:extLst>
              <a:ext uri="{FF2B5EF4-FFF2-40B4-BE49-F238E27FC236}">
                <a16:creationId xmlns:a16="http://schemas.microsoft.com/office/drawing/2014/main" id="{F18AA1DF-6983-7742-A6BA-568632E54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7226" y="5982490"/>
            <a:ext cx="653020" cy="65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DBBBBF-8E23-45BC-A0D6-CAA95BB8374D}"/>
              </a:ext>
            </a:extLst>
          </p:cNvPr>
          <p:cNvSpPr txBox="1"/>
          <p:nvPr/>
        </p:nvSpPr>
        <p:spPr>
          <a:xfrm>
            <a:off x="2266122" y="493762"/>
            <a:ext cx="7867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嵌套的数组与相应的访问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194A901-29E4-49E2-BF49-FDFEF1F60C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54" y="5265312"/>
            <a:ext cx="6997659" cy="12348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F9F16B8-EF31-4EA3-A8E2-9AD32879B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5138" y="1344485"/>
            <a:ext cx="3477296" cy="522238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C12C619-5A2A-401D-B146-39AA0691467B}"/>
              </a:ext>
            </a:extLst>
          </p:cNvPr>
          <p:cNvSpPr txBox="1"/>
          <p:nvPr/>
        </p:nvSpPr>
        <p:spPr>
          <a:xfrm>
            <a:off x="321754" y="1202022"/>
            <a:ext cx="723749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 A[5][3];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等价于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typedef int row3_t[3];</a:t>
            </a: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row3_t A[5]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即数组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既可以看成以数组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row3_t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为元素的一个一维数组，也可以看成是以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为元素的一个二维数组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对于一般的二维数组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 A[R][C]</a:t>
            </a: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&amp;A[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 =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+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* (C * L) + j * L</a:t>
            </a:r>
          </a:p>
          <a:p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=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+ (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* C + j) * L    //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针对于数组是连续有序空间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7024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>
            <a:extLst>
              <a:ext uri="{FF2B5EF4-FFF2-40B4-BE49-F238E27FC236}">
                <a16:creationId xmlns:a16="http://schemas.microsoft.com/office/drawing/2014/main" id="{C2CEBB07-C4E8-2A4B-9845-810C0B7A4BA1}"/>
              </a:ext>
            </a:extLst>
          </p:cNvPr>
          <p:cNvSpPr/>
          <p:nvPr/>
        </p:nvSpPr>
        <p:spPr>
          <a:xfrm>
            <a:off x="0" y="357807"/>
            <a:ext cx="2266122" cy="795131"/>
          </a:xfrm>
          <a:prstGeom prst="homePlate">
            <a:avLst>
              <a:gd name="adj" fmla="val 88182"/>
            </a:avLst>
          </a:prstGeom>
          <a:solidFill>
            <a:srgbClr val="F8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5" descr="C:\Users\ADMINI~1\AppData\Local\Temp\360zip$Temp\360$4\标志_红色.png">
            <a:extLst>
              <a:ext uri="{FF2B5EF4-FFF2-40B4-BE49-F238E27FC236}">
                <a16:creationId xmlns:a16="http://schemas.microsoft.com/office/drawing/2014/main" id="{F18AA1DF-6983-7742-A6BA-568632E54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7226" y="5982490"/>
            <a:ext cx="653020" cy="65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DBBBBF-8E23-45BC-A0D6-CAA95BB8374D}"/>
              </a:ext>
            </a:extLst>
          </p:cNvPr>
          <p:cNvSpPr txBox="1"/>
          <p:nvPr/>
        </p:nvSpPr>
        <p:spPr>
          <a:xfrm>
            <a:off x="2266122" y="493762"/>
            <a:ext cx="7867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嵌套的数组与相应的访问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911339B-62AB-44D3-BFEF-3359238C6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094" y="1862681"/>
            <a:ext cx="9644261" cy="348398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EAD075B-485C-48A7-A8BE-E2967CDF7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574" y="5210714"/>
            <a:ext cx="9322362" cy="147445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141B3CE-9679-4653-BBB2-77694C652F57}"/>
              </a:ext>
            </a:extLst>
          </p:cNvPr>
          <p:cNvSpPr txBox="1"/>
          <p:nvPr/>
        </p:nvSpPr>
        <p:spPr>
          <a:xfrm>
            <a:off x="1266825" y="1262832"/>
            <a:ext cx="932236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当数组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A[R][C]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采取嵌套方式构造时，由于空间的分配顺序和连续性问题，无法采取之前的进一步简化计算，必须先找的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A[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所指向的位置，再寻找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*(A[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]+j)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&amp;A[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 =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en-US" altLang="zh-CN" sz="2000" baseline="-25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+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* (C * L) + j * L</a:t>
            </a:r>
          </a:p>
        </p:txBody>
      </p:sp>
    </p:spTree>
    <p:extLst>
      <p:ext uri="{BB962C8B-B14F-4D97-AF65-F5344CB8AC3E}">
        <p14:creationId xmlns:p14="http://schemas.microsoft.com/office/powerpoint/2010/main" val="3889898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>
            <a:extLst>
              <a:ext uri="{FF2B5EF4-FFF2-40B4-BE49-F238E27FC236}">
                <a16:creationId xmlns:a16="http://schemas.microsoft.com/office/drawing/2014/main" id="{C2CEBB07-C4E8-2A4B-9845-810C0B7A4BA1}"/>
              </a:ext>
            </a:extLst>
          </p:cNvPr>
          <p:cNvSpPr/>
          <p:nvPr/>
        </p:nvSpPr>
        <p:spPr>
          <a:xfrm>
            <a:off x="0" y="357807"/>
            <a:ext cx="2266122" cy="795131"/>
          </a:xfrm>
          <a:prstGeom prst="homePlate">
            <a:avLst>
              <a:gd name="adj" fmla="val 88182"/>
            </a:avLst>
          </a:prstGeom>
          <a:solidFill>
            <a:srgbClr val="F8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5" descr="C:\Users\ADMINI~1\AppData\Local\Temp\360zip$Temp\360$4\标志_红色.png">
            <a:extLst>
              <a:ext uri="{FF2B5EF4-FFF2-40B4-BE49-F238E27FC236}">
                <a16:creationId xmlns:a16="http://schemas.microsoft.com/office/drawing/2014/main" id="{F18AA1DF-6983-7742-A6BA-568632E54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7226" y="5982490"/>
            <a:ext cx="653020" cy="65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DBBBBF-8E23-45BC-A0D6-CAA95BB8374D}"/>
              </a:ext>
            </a:extLst>
          </p:cNvPr>
          <p:cNvSpPr txBox="1"/>
          <p:nvPr/>
        </p:nvSpPr>
        <p:spPr>
          <a:xfrm>
            <a:off x="2266122" y="493762"/>
            <a:ext cx="7867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数组的访问优化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BCCBD6D-5FF9-486A-B445-F843B1D3F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9348" y="1016982"/>
            <a:ext cx="6501203" cy="57050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5D76A25-EE35-41AB-8F99-BDF205F14032}"/>
              </a:ext>
            </a:extLst>
          </p:cNvPr>
          <p:cNvSpPr txBox="1"/>
          <p:nvPr/>
        </p:nvSpPr>
        <p:spPr>
          <a:xfrm>
            <a:off x="123825" y="1847850"/>
            <a:ext cx="435292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在具体实现相关的访问数组元素的函数时，编译器一般不会对每一个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j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都计算一遍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&amp;A[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，而是会利用嵌套数组的特性，对某些固定了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或者固定了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j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的情况进行利用之前结果的方式加快速度。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如右图的优化示例所示，在具体执行中，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&amp;A[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][0]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&amp;B[0][k]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得到了反复利用，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&amp;A[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][j]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只需在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&amp;A[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][0]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的基础上不断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&amp;B[j][k]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只需在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&amp;B[0][k]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的基础上不断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+n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7135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>
            <a:extLst>
              <a:ext uri="{FF2B5EF4-FFF2-40B4-BE49-F238E27FC236}">
                <a16:creationId xmlns:a16="http://schemas.microsoft.com/office/drawing/2014/main" id="{C2CEBB07-C4E8-2A4B-9845-810C0B7A4BA1}"/>
              </a:ext>
            </a:extLst>
          </p:cNvPr>
          <p:cNvSpPr/>
          <p:nvPr/>
        </p:nvSpPr>
        <p:spPr>
          <a:xfrm>
            <a:off x="0" y="357807"/>
            <a:ext cx="2266122" cy="795131"/>
          </a:xfrm>
          <a:prstGeom prst="homePlate">
            <a:avLst>
              <a:gd name="adj" fmla="val 88182"/>
            </a:avLst>
          </a:prstGeom>
          <a:solidFill>
            <a:srgbClr val="F8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5" descr="C:\Users\ADMINI~1\AppData\Local\Temp\360zip$Temp\360$4\标志_红色.png">
            <a:extLst>
              <a:ext uri="{FF2B5EF4-FFF2-40B4-BE49-F238E27FC236}">
                <a16:creationId xmlns:a16="http://schemas.microsoft.com/office/drawing/2014/main" id="{F18AA1DF-6983-7742-A6BA-568632E54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7226" y="5982490"/>
            <a:ext cx="653020" cy="65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DBBBBF-8E23-45BC-A0D6-CAA95BB8374D}"/>
              </a:ext>
            </a:extLst>
          </p:cNvPr>
          <p:cNvSpPr txBox="1"/>
          <p:nvPr/>
        </p:nvSpPr>
        <p:spPr>
          <a:xfrm>
            <a:off x="2266122" y="493762"/>
            <a:ext cx="7867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变长数组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BF1EC8A-5291-459B-9EFC-C2B193082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736" y="3219450"/>
            <a:ext cx="4733925" cy="6667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2091D9B-F4FF-4913-8756-2DBF8CA832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35" r="5316"/>
          <a:stretch/>
        </p:blipFill>
        <p:spPr>
          <a:xfrm>
            <a:off x="6199736" y="4499250"/>
            <a:ext cx="4733925" cy="18097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836144BF-BBB3-4AAF-BFFA-5228866E90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546" y="3219450"/>
            <a:ext cx="4019550" cy="8763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C394AE7-0F65-4295-B6A1-3724A02763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546" y="4499250"/>
            <a:ext cx="5000625" cy="18097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0357019-F96F-4C52-896E-0EF8093054A2}"/>
              </a:ext>
            </a:extLst>
          </p:cNvPr>
          <p:cNvSpPr txBox="1"/>
          <p:nvPr/>
        </p:nvSpPr>
        <p:spPr>
          <a:xfrm>
            <a:off x="838200" y="1304925"/>
            <a:ext cx="101727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变长数组：我们可以在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的临时变量或函数参数里构造不定长数组，但相关的决定数组大小的变量需要先一步声明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对于同样的一个访问，变长数组因为事先不知道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的值，只能采取运行速度较慢的乘法运算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36652F4-741E-4943-BFFC-348830ECE9CB}"/>
              </a:ext>
            </a:extLst>
          </p:cNvPr>
          <p:cNvSpPr/>
          <p:nvPr/>
        </p:nvSpPr>
        <p:spPr>
          <a:xfrm>
            <a:off x="1733551" y="5381625"/>
            <a:ext cx="1562100" cy="1714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07F96F2-4676-4B38-95DA-853ED9BDE45C}"/>
              </a:ext>
            </a:extLst>
          </p:cNvPr>
          <p:cNvSpPr/>
          <p:nvPr/>
        </p:nvSpPr>
        <p:spPr>
          <a:xfrm>
            <a:off x="7038975" y="5381625"/>
            <a:ext cx="1866900" cy="1714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2480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>
            <a:extLst>
              <a:ext uri="{FF2B5EF4-FFF2-40B4-BE49-F238E27FC236}">
                <a16:creationId xmlns:a16="http://schemas.microsoft.com/office/drawing/2014/main" id="{C2CEBB07-C4E8-2A4B-9845-810C0B7A4BA1}"/>
              </a:ext>
            </a:extLst>
          </p:cNvPr>
          <p:cNvSpPr/>
          <p:nvPr/>
        </p:nvSpPr>
        <p:spPr>
          <a:xfrm>
            <a:off x="0" y="357807"/>
            <a:ext cx="2266122" cy="795131"/>
          </a:xfrm>
          <a:prstGeom prst="homePlate">
            <a:avLst>
              <a:gd name="adj" fmla="val 88182"/>
            </a:avLst>
          </a:prstGeom>
          <a:solidFill>
            <a:srgbClr val="F8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02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5" descr="C:\Users\ADMINI~1\AppData\Local\Temp\360zip$Temp\360$4\标志_红色.png">
            <a:extLst>
              <a:ext uri="{FF2B5EF4-FFF2-40B4-BE49-F238E27FC236}">
                <a16:creationId xmlns:a16="http://schemas.microsoft.com/office/drawing/2014/main" id="{F18AA1DF-6983-7742-A6BA-568632E54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7226" y="5982490"/>
            <a:ext cx="653020" cy="65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DBBBBF-8E23-45BC-A0D6-CAA95BB8374D}"/>
              </a:ext>
            </a:extLst>
          </p:cNvPr>
          <p:cNvSpPr txBox="1"/>
          <p:nvPr/>
        </p:nvSpPr>
        <p:spPr>
          <a:xfrm>
            <a:off x="2266122" y="493762"/>
            <a:ext cx="7867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结构与结构访问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5714F9-EA85-48B8-BB93-B8990BAB9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6539" y="749060"/>
            <a:ext cx="3962400" cy="29432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F532BC1-69D6-4CA6-9268-1AE4C06195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3204" y="3692285"/>
            <a:ext cx="5385735" cy="29432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D44CFC4-65A7-4822-AFE2-08D22481DAFE}"/>
              </a:ext>
            </a:extLst>
          </p:cNvPr>
          <p:cNvSpPr txBox="1"/>
          <p:nvPr/>
        </p:nvSpPr>
        <p:spPr>
          <a:xfrm>
            <a:off x="485362" y="3944359"/>
            <a:ext cx="469623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结构的所有组成部分都存放在内存中一段连续的区域内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指向结构的指针为结构第一个字节的地址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编译器能够指示每个字段的偏移量</a:t>
            </a:r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3BC198C5-7AC1-4896-8E61-05CD58BF17B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61925" y="1461326"/>
            <a:ext cx="9551988" cy="2290763"/>
            <a:chOff x="174" y="757"/>
            <a:chExt cx="6017" cy="1443"/>
          </a:xfrm>
        </p:grpSpPr>
        <p:sp>
          <p:nvSpPr>
            <p:cNvPr id="14" name="AutoShape 3">
              <a:extLst>
                <a:ext uri="{FF2B5EF4-FFF2-40B4-BE49-F238E27FC236}">
                  <a16:creationId xmlns:a16="http://schemas.microsoft.com/office/drawing/2014/main" id="{42F89259-4F0B-4AB8-88B0-C0C204F641DE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74" y="760"/>
              <a:ext cx="6017" cy="14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pic>
          <p:nvPicPr>
            <p:cNvPr id="1029" name="Picture 5">
              <a:extLst>
                <a:ext uri="{FF2B5EF4-FFF2-40B4-BE49-F238E27FC236}">
                  <a16:creationId xmlns:a16="http://schemas.microsoft.com/office/drawing/2014/main" id="{33ED3A6B-0643-4A05-B35A-BCB494C044B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813" t="282" r="4486" b="282"/>
            <a:stretch/>
          </p:blipFill>
          <p:spPr bwMode="auto">
            <a:xfrm>
              <a:off x="2130" y="757"/>
              <a:ext cx="2268" cy="1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7252A543-1014-4083-9EB7-A504BEB3A9F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13" r="56389"/>
          <a:stretch/>
        </p:blipFill>
        <p:spPr>
          <a:xfrm>
            <a:off x="66887" y="1337694"/>
            <a:ext cx="3000164" cy="164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3883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entagon 5">
            <a:extLst>
              <a:ext uri="{FF2B5EF4-FFF2-40B4-BE49-F238E27FC236}">
                <a16:creationId xmlns:a16="http://schemas.microsoft.com/office/drawing/2014/main" id="{C2CEBB07-C4E8-2A4B-9845-810C0B7A4BA1}"/>
              </a:ext>
            </a:extLst>
          </p:cNvPr>
          <p:cNvSpPr/>
          <p:nvPr/>
        </p:nvSpPr>
        <p:spPr>
          <a:xfrm>
            <a:off x="0" y="357807"/>
            <a:ext cx="2266122" cy="795131"/>
          </a:xfrm>
          <a:prstGeom prst="homePlate">
            <a:avLst>
              <a:gd name="adj" fmla="val 88182"/>
            </a:avLst>
          </a:prstGeom>
          <a:solidFill>
            <a:srgbClr val="F8B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02</a:t>
            </a:r>
            <a:endParaRPr lang="en-US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1" name="Picture 5" descr="C:\Users\ADMINI~1\AppData\Local\Temp\360zip$Temp\360$4\标志_红色.png">
            <a:extLst>
              <a:ext uri="{FF2B5EF4-FFF2-40B4-BE49-F238E27FC236}">
                <a16:creationId xmlns:a16="http://schemas.microsoft.com/office/drawing/2014/main" id="{F18AA1DF-6983-7742-A6BA-568632E54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7226" y="5982490"/>
            <a:ext cx="653020" cy="653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8DBBBBF-8E23-45BC-A0D6-CAA95BB8374D}"/>
              </a:ext>
            </a:extLst>
          </p:cNvPr>
          <p:cNvSpPr txBox="1"/>
          <p:nvPr/>
        </p:nvSpPr>
        <p:spPr>
          <a:xfrm>
            <a:off x="2266122" y="493762"/>
            <a:ext cx="78672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数据对齐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AD05D2E-000C-414B-8AF4-BD0141867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210" y="1464972"/>
            <a:ext cx="9483142" cy="293938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05649CE7-D8D3-487F-AE40-120BCE2F96BC}"/>
              </a:ext>
            </a:extLst>
          </p:cNvPr>
          <p:cNvSpPr txBox="1"/>
          <p:nvPr/>
        </p:nvSpPr>
        <p:spPr>
          <a:xfrm>
            <a:off x="561562" y="4561201"/>
            <a:ext cx="104874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数据对齐简化了形成处理器和内存系统之间接口的硬件设计，大多数情况下还能提高效率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某些特殊的指令（如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SSE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指令）要求必须对齐，其他时候一般没有对齐的绝对要求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对其原则就是任何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字节的基本对象的地址必须是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K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的倍数，要求结构内部的每个元素都满足对其原则</a:t>
            </a:r>
          </a:p>
        </p:txBody>
      </p:sp>
    </p:spTree>
    <p:extLst>
      <p:ext uri="{BB962C8B-B14F-4D97-AF65-F5344CB8AC3E}">
        <p14:creationId xmlns:p14="http://schemas.microsoft.com/office/powerpoint/2010/main" val="1512853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1984</TotalTime>
  <Words>743</Words>
  <Application>Microsoft Office PowerPoint</Application>
  <PresentationFormat>宽屏</PresentationFormat>
  <Paragraphs>79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Microsoft YaHei</vt:lpstr>
      <vt:lpstr>Microsoft YaHei</vt:lpstr>
      <vt:lpstr>造字工房尚黑（非商用）常规体</vt:lpstr>
      <vt:lpstr>Arial</vt:lpstr>
      <vt:lpstr>Calibri</vt:lpstr>
      <vt:lpstr>Calibri Light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Artemis Huang</dc:creator>
  <cp:lastModifiedBy>贤 牛</cp:lastModifiedBy>
  <cp:revision>68</cp:revision>
  <dcterms:created xsi:type="dcterms:W3CDTF">2019-03-29T04:42:47Z</dcterms:created>
  <dcterms:modified xsi:type="dcterms:W3CDTF">2020-10-19T10:06:43Z</dcterms:modified>
</cp:coreProperties>
</file>

<file path=docProps/thumbnail.jpeg>
</file>